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267" r:id="rId10"/>
    <p:sldId id="268" r:id="rId11"/>
    <p:sldId id="272" r:id="rId12"/>
    <p:sldId id="271" r:id="rId13"/>
    <p:sldId id="266" r:id="rId14"/>
    <p:sldId id="274" r:id="rId15"/>
    <p:sldId id="275" r:id="rId16"/>
    <p:sldId id="276" r:id="rId17"/>
    <p:sldId id="277" r:id="rId18"/>
    <p:sldId id="279" r:id="rId19"/>
    <p:sldId id="278" r:id="rId20"/>
    <p:sldId id="281" r:id="rId21"/>
    <p:sldId id="280" r:id="rId22"/>
    <p:sldId id="282" r:id="rId23"/>
    <p:sldId id="283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97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69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52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65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97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3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11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878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71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36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82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C953-B44E-4192-817D-6578D579544A}" type="datetimeFigureOut">
              <a:rPr lang="en-US" smtClean="0"/>
              <a:t>6/29/2015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566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23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3177" y="2614863"/>
            <a:ext cx="7788442" cy="975310"/>
          </a:xfrm>
        </p:spPr>
        <p:txBody>
          <a:bodyPr/>
          <a:lstStyle/>
          <a:p>
            <a:r>
              <a:rPr lang="en-US" dirty="0" smtClean="0"/>
              <a:t>Articulated 3D SLAM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79229" y="3794543"/>
            <a:ext cx="3176337" cy="528804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Matt Klingensmith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65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76" y="195943"/>
            <a:ext cx="8111024" cy="65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1470657"/>
            <a:ext cx="10217331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Two Main Error Sources</a:t>
            </a:r>
            <a:endParaRPr lang="en-US" sz="8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06926" y="2723464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76" y="2674549"/>
            <a:ext cx="1161508" cy="9079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764" y="411974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76" y="407815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12366" y="267647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6" y="218732"/>
            <a:ext cx="1161508" cy="907993"/>
          </a:xfrm>
          <a:prstGeom prst="rect">
            <a:avLst/>
          </a:prstGeom>
        </p:spPr>
      </p:pic>
      <p:pic>
        <p:nvPicPr>
          <p:cNvPr id="2050" name="Picture 2" descr="https://software.intel.com/sites/default/files/depth_data_fig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26" y="1530818"/>
            <a:ext cx="7031482" cy="50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1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" y="1573299"/>
            <a:ext cx="11199223" cy="48702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9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719387" y="5248259"/>
            <a:ext cx="2162176" cy="111445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Encoder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0475" y="3614737"/>
            <a:ext cx="0" cy="15189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3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rimrockcorp.com/files/GeneralIndustry/ABBIRB_2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739900"/>
            <a:ext cx="2811462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simovrobotics.com/asimo/robots/wam_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53" y="1739900"/>
            <a:ext cx="3339634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47632"/>
            <a:ext cx="1947862" cy="37466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04900" y="5153025"/>
            <a:ext cx="97059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427" y="5360989"/>
            <a:ext cx="193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More Direct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723927" y="5268515"/>
            <a:ext cx="17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Less Direct</a:t>
            </a:r>
            <a:endParaRPr lang="en-US" sz="2800" dirty="0"/>
          </a:p>
        </p:txBody>
      </p:sp>
      <p:pic>
        <p:nvPicPr>
          <p:cNvPr id="8" name="Picture 8" descr="http://www.hizook.com/files/users/3/Baxter_Robot_from_RethinkRobotics_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22" y="1739900"/>
            <a:ext cx="2111409" cy="2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61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148" y="2090058"/>
            <a:ext cx="10818223" cy="3200400"/>
          </a:xfrm>
        </p:spPr>
        <p:txBody>
          <a:bodyPr>
            <a:noAutofit/>
          </a:bodyPr>
          <a:lstStyle/>
          <a:p>
            <a:r>
              <a:rPr lang="en-US" sz="6600" dirty="0" smtClean="0"/>
              <a:t>So when the </a:t>
            </a:r>
            <a:r>
              <a:rPr lang="en-US" sz="6600" b="1" dirty="0" smtClean="0"/>
              <a:t>pose</a:t>
            </a:r>
            <a:r>
              <a:rPr lang="en-US" sz="6600" dirty="0" smtClean="0"/>
              <a:t> is unknown…</a:t>
            </a:r>
            <a:br>
              <a:rPr lang="en-US" sz="66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And the </a:t>
            </a:r>
            <a:r>
              <a:rPr lang="en-US" sz="6600" b="1" dirty="0" smtClean="0"/>
              <a:t>world </a:t>
            </a:r>
            <a:r>
              <a:rPr lang="en-US" sz="6600" dirty="0" smtClean="0"/>
              <a:t>is unknown…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26843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0765" y="4631869"/>
            <a:ext cx="6230983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SLAM Problem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67" y="1123405"/>
            <a:ext cx="4605646" cy="30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2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12600000">
            <a:off x="295590" y="2869502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1065233">
            <a:off x="2772674" y="4494876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 rot="11842014">
            <a:off x="4951526" y="4675707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11067623">
            <a:off x="7130848" y="4783046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10434062">
            <a:off x="9496565" y="4798968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531840" y="812577"/>
            <a:ext cx="9757954" cy="1700155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4" idx="3"/>
          </p:cNvCxnSpPr>
          <p:nvPr/>
        </p:nvCxnSpPr>
        <p:spPr>
          <a:xfrm flipV="1">
            <a:off x="1284854" y="1771231"/>
            <a:ext cx="883580" cy="119553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2" idx="1"/>
          </p:cNvCxnSpPr>
          <p:nvPr/>
        </p:nvCxnSpPr>
        <p:spPr>
          <a:xfrm flipV="1">
            <a:off x="3431300" y="2481946"/>
            <a:ext cx="229786" cy="203991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5818777" y="2142311"/>
            <a:ext cx="873054" cy="259422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12" idx="2"/>
          </p:cNvCxnSpPr>
          <p:nvPr/>
        </p:nvCxnSpPr>
        <p:spPr>
          <a:xfrm flipV="1">
            <a:off x="7806665" y="1828803"/>
            <a:ext cx="217415" cy="294905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717561" y="1395848"/>
            <a:ext cx="328501" cy="3402724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>
            <a:off x="558890" y="4485429"/>
            <a:ext cx="2691782" cy="13928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387015" y="5878289"/>
            <a:ext cx="1850878" cy="187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407588" y="6084222"/>
            <a:ext cx="2116618" cy="7501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7782428" y="6159237"/>
            <a:ext cx="2263634" cy="296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/>
              <p:cNvSpPr txBox="1"/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/>
              <p:cNvSpPr txBox="1"/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/>
              <p:cNvSpPr txBox="1"/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5199017" y="1376543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17" y="1376543"/>
                <a:ext cx="1737360" cy="1214845"/>
              </a:xfrm>
              <a:prstGeom prst="round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/>
              <p:cNvSpPr/>
              <p:nvPr/>
            </p:nvSpPr>
            <p:spPr>
              <a:xfrm>
                <a:off x="1739537" y="3421471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Rounded 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37" y="3421471"/>
                <a:ext cx="1737360" cy="1214845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/>
              <p:cNvSpPr/>
              <p:nvPr/>
            </p:nvSpPr>
            <p:spPr>
              <a:xfrm>
                <a:off x="5199017" y="3382870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Rounded 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17" y="3382870"/>
                <a:ext cx="1737360" cy="1214845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8"/>
              <p:cNvSpPr/>
              <p:nvPr/>
            </p:nvSpPr>
            <p:spPr>
              <a:xfrm>
                <a:off x="8510451" y="3421470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451" y="3421470"/>
                <a:ext cx="1737360" cy="1214845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/>
              <p:cNvSpPr/>
              <p:nvPr/>
            </p:nvSpPr>
            <p:spPr>
              <a:xfrm>
                <a:off x="1733006" y="5383074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006" y="5383074"/>
                <a:ext cx="1737360" cy="1214845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/>
              <p:cNvSpPr/>
              <p:nvPr/>
            </p:nvSpPr>
            <p:spPr>
              <a:xfrm>
                <a:off x="5199017" y="5383074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017" y="5383074"/>
                <a:ext cx="1737360" cy="1214845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ounded Rectangle 11"/>
              <p:cNvSpPr/>
              <p:nvPr/>
            </p:nvSpPr>
            <p:spPr>
              <a:xfrm>
                <a:off x="8516982" y="5383073"/>
                <a:ext cx="1737360" cy="121484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7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7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982" y="5383073"/>
                <a:ext cx="1737360" cy="1214845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10" idx="0"/>
            <a:endCxn id="7" idx="2"/>
          </p:cNvCxnSpPr>
          <p:nvPr/>
        </p:nvCxnSpPr>
        <p:spPr>
          <a:xfrm flipV="1">
            <a:off x="2601686" y="4636316"/>
            <a:ext cx="6531" cy="7467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8" idx="2"/>
          </p:cNvCxnSpPr>
          <p:nvPr/>
        </p:nvCxnSpPr>
        <p:spPr>
          <a:xfrm flipV="1">
            <a:off x="6067697" y="4597715"/>
            <a:ext cx="0" cy="7853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2"/>
          </p:cNvCxnSpPr>
          <p:nvPr/>
        </p:nvCxnSpPr>
        <p:spPr>
          <a:xfrm flipV="1">
            <a:off x="9379131" y="4636315"/>
            <a:ext cx="0" cy="7467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476897" y="5990494"/>
            <a:ext cx="1728651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12" idx="1"/>
          </p:cNvCxnSpPr>
          <p:nvPr/>
        </p:nvCxnSpPr>
        <p:spPr>
          <a:xfrm>
            <a:off x="6934199" y="5990495"/>
            <a:ext cx="1582783" cy="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468188" y="2480353"/>
            <a:ext cx="1684837" cy="9478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8" idx="0"/>
          </p:cNvCxnSpPr>
          <p:nvPr/>
        </p:nvCxnSpPr>
        <p:spPr>
          <a:xfrm>
            <a:off x="6067697" y="2591388"/>
            <a:ext cx="0" cy="79148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934199" y="2480353"/>
            <a:ext cx="1576252" cy="9478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0" name="TextBox 49"/>
              <p:cNvSpPr txBox="1"/>
              <p:nvPr/>
            </p:nvSpPr>
            <p:spPr>
              <a:xfrm>
                <a:off x="3963295" y="5281543"/>
                <a:ext cx="586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295" y="5281543"/>
                <a:ext cx="586507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/>
              <p:cNvSpPr txBox="1"/>
              <p:nvPr/>
            </p:nvSpPr>
            <p:spPr>
              <a:xfrm>
                <a:off x="7230086" y="5281543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6" y="5281543"/>
                <a:ext cx="908005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20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3260495" y="3360437"/>
            <a:ext cx="122126" cy="127297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4560" y="4232367"/>
            <a:ext cx="245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Trajectory, Map</a:t>
            </a:r>
            <a:endParaRPr lang="en-US" sz="28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6739571" y="1956282"/>
            <a:ext cx="148251" cy="40858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70774" y="4232367"/>
            <a:ext cx="457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Maximum Likelihood Estimate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9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Tracking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blipFill rotWithShape="0">
                <a:blip r:embed="rId3"/>
                <a:stretch>
                  <a:fillRect l="-2698"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 rot="10800000">
            <a:off x="2262941" y="5246618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Isosceles Triangle 25"/>
          <p:cNvSpPr/>
          <p:nvPr/>
        </p:nvSpPr>
        <p:spPr>
          <a:xfrm rot="20382652">
            <a:off x="2527545" y="3622565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775926" y="5293940"/>
                <a:ext cx="9494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926" y="5293940"/>
                <a:ext cx="94949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26" idx="3"/>
          </p:cNvCxnSpPr>
          <p:nvPr/>
        </p:nvCxnSpPr>
        <p:spPr>
          <a:xfrm>
            <a:off x="3405561" y="5029450"/>
            <a:ext cx="268440" cy="88815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2054324" y="3113371"/>
                <a:ext cx="987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324" y="3113371"/>
                <a:ext cx="9870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endCxn id="36" idx="0"/>
          </p:cNvCxnSpPr>
          <p:nvPr/>
        </p:nvCxnSpPr>
        <p:spPr>
          <a:xfrm flipV="1">
            <a:off x="2890186" y="3497760"/>
            <a:ext cx="3246422" cy="138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220143" y="3004035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143" y="3004035"/>
                <a:ext cx="90800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Isosceles Triangle 35"/>
          <p:cNvSpPr/>
          <p:nvPr/>
        </p:nvSpPr>
        <p:spPr>
          <a:xfrm rot="956563">
            <a:off x="5310921" y="3469837"/>
            <a:ext cx="1252564" cy="1451928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034057" y="2950880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57" y="2950880"/>
                <a:ext cx="64402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/>
          <p:nvPr/>
        </p:nvCxnSpPr>
        <p:spPr>
          <a:xfrm flipH="1">
            <a:off x="5575125" y="4874145"/>
            <a:ext cx="190492" cy="599380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5105348" y="4807035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348" y="4807035"/>
                <a:ext cx="60644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138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401682" y="1113707"/>
                <a:ext cx="7789889" cy="1464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Mapping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2" y="1113707"/>
                <a:ext cx="7789889" cy="1464825"/>
              </a:xfrm>
              <a:prstGeom prst="rect">
                <a:avLst/>
              </a:prstGeom>
              <a:blipFill rotWithShape="0">
                <a:blip r:embed="rId3"/>
                <a:stretch>
                  <a:fillRect l="-2426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11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5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  <p:sp>
        <p:nvSpPr>
          <p:cNvPr id="3" name="Cloud Callout 2"/>
          <p:cNvSpPr/>
          <p:nvPr/>
        </p:nvSpPr>
        <p:spPr>
          <a:xfrm>
            <a:off x="7439025" y="517275"/>
            <a:ext cx="2495550" cy="223545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tx1"/>
                </a:solidFill>
                <a:latin typeface="Moire ExtraBold" panose="02000904060000020004" pitchFamily="2" charset="0"/>
              </a:rPr>
              <a:t>?</a:t>
            </a:r>
            <a:endParaRPr lang="en-US" sz="9600" dirty="0">
              <a:solidFill>
                <a:schemeClr val="tx1"/>
              </a:solidFill>
              <a:latin typeface="Moire ExtraBold" panose="02000904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4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6008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Line Callout 2 (No Border) 7"/>
          <p:cNvSpPr/>
          <p:nvPr/>
        </p:nvSpPr>
        <p:spPr>
          <a:xfrm>
            <a:off x="8375527" y="4214515"/>
            <a:ext cx="2219325" cy="1238250"/>
          </a:xfrm>
          <a:prstGeom prst="callout2">
            <a:avLst>
              <a:gd name="adj1" fmla="val 84904"/>
              <a:gd name="adj2" fmla="val 11410"/>
              <a:gd name="adj3" fmla="val 84135"/>
              <a:gd name="adj4" fmla="val -21388"/>
              <a:gd name="adj5" fmla="val -133654"/>
              <a:gd name="adj6" fmla="val -80143"/>
            </a:avLst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8282" y="4972050"/>
            <a:ext cx="2558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Depth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753100" y="619125"/>
            <a:ext cx="962025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05379" y="257175"/>
            <a:ext cx="2447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Color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607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-114300" y="-1333500"/>
            <a:ext cx="7743825" cy="6924675"/>
          </a:xfrm>
          <a:custGeom>
            <a:avLst/>
            <a:gdLst>
              <a:gd name="connsiteX0" fmla="*/ 7715250 w 7743825"/>
              <a:gd name="connsiteY0" fmla="*/ 4191000 h 6924675"/>
              <a:gd name="connsiteX1" fmla="*/ 76200 w 7743825"/>
              <a:gd name="connsiteY1" fmla="*/ 0 h 6924675"/>
              <a:gd name="connsiteX2" fmla="*/ 0 w 7743825"/>
              <a:gd name="connsiteY2" fmla="*/ 6924675 h 6924675"/>
              <a:gd name="connsiteX3" fmla="*/ 7743825 w 7743825"/>
              <a:gd name="connsiteY3" fmla="*/ 4448175 h 69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3825" h="6924675">
                <a:moveTo>
                  <a:pt x="7715250" y="4191000"/>
                </a:moveTo>
                <a:lnTo>
                  <a:pt x="76200" y="0"/>
                </a:lnTo>
                <a:lnTo>
                  <a:pt x="0" y="6924675"/>
                </a:lnTo>
                <a:lnTo>
                  <a:pt x="7743825" y="4448175"/>
                </a:lnTo>
              </a:path>
            </a:pathLst>
          </a:custGeom>
          <a:solidFill>
            <a:srgbClr val="FFFFFF">
              <a:alpha val="56863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5261600">
            <a:off x="7191375" y="2743200"/>
            <a:ext cx="542925" cy="542925"/>
          </a:xfrm>
          <a:prstGeom prst="arc">
            <a:avLst>
              <a:gd name="adj1" fmla="val 13966148"/>
              <a:gd name="adj2" fmla="val 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5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2" name="Curved Left Arrow 1"/>
          <p:cNvSpPr/>
          <p:nvPr/>
        </p:nvSpPr>
        <p:spPr>
          <a:xfrm>
            <a:off x="10162903" y="-378823"/>
            <a:ext cx="1580606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rot="13075516">
            <a:off x="9949544" y="4087483"/>
            <a:ext cx="1297577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9705971">
            <a:off x="8796789" y="2372786"/>
            <a:ext cx="949679" cy="1940787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3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14" y="259126"/>
            <a:ext cx="2491824" cy="1859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59" y="2351313"/>
            <a:ext cx="2491824" cy="185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59" y="4676502"/>
            <a:ext cx="2491824" cy="1859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8" y="81248"/>
            <a:ext cx="2244771" cy="1960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5" y="2351313"/>
            <a:ext cx="2244771" cy="1960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0" y="4676502"/>
            <a:ext cx="2244771" cy="196081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06" y="1848392"/>
            <a:ext cx="4362996" cy="327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64920" y="2908644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en-US" sz="4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65646" y="1188718"/>
            <a:ext cx="1133325" cy="6596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</p:cNvCxnSpPr>
          <p:nvPr/>
        </p:nvCxnSpPr>
        <p:spPr>
          <a:xfrm>
            <a:off x="7248573" y="3338947"/>
            <a:ext cx="850398" cy="67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306462" y="4676502"/>
            <a:ext cx="792509" cy="1103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62931" y="1188718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88654" y="3345694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823376" y="5664489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2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194</TotalTime>
  <Words>81</Words>
  <Application>Microsoft Office PowerPoint</Application>
  <PresentationFormat>Widescreen</PresentationFormat>
  <Paragraphs>80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Moire ExtraBold</vt:lpstr>
      <vt:lpstr>Office Theme</vt:lpstr>
      <vt:lpstr>Articulated 3D 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Main Error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when the pose is unknown…  And the world is unknown…</vt:lpstr>
      <vt:lpstr>SLAM Problem</vt:lpstr>
      <vt:lpstr>SLAM Background</vt:lpstr>
      <vt:lpstr>SLAM Background</vt:lpstr>
      <vt:lpstr>SLAM Background</vt:lpstr>
      <vt:lpstr>SLAM Background</vt:lpstr>
      <vt:lpstr>SLAM Background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Articulated 3D SLAM</dc:title>
  <dc:creator>Matthew Klingensmith</dc:creator>
  <cp:lastModifiedBy>Matthew Klingensmith</cp:lastModifiedBy>
  <cp:revision>19</cp:revision>
  <dcterms:created xsi:type="dcterms:W3CDTF">2015-06-29T13:14:59Z</dcterms:created>
  <dcterms:modified xsi:type="dcterms:W3CDTF">2015-06-29T16:29:19Z</dcterms:modified>
</cp:coreProperties>
</file>